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9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CA08-22E8-4E08-8F77-4C926D91532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C6371-CE6C-44B2-864E-A653A3CF1CC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Konvolusi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Yuslena</a:t>
            </a:r>
            <a:r>
              <a:rPr lang="en-US" dirty="0"/>
              <a:t> Sari, M.Kom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Frekuensi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Frekuensi spasial pada citra menunjukkan seberapa sering suatu perubahan araskeabuan terjadi dari suatu posisi ke posisi berikutnya.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57394" t="28125" r="12738" b="21875"/>
          <a:stretch>
            <a:fillRect/>
          </a:stretch>
        </p:blipFill>
        <p:spPr bwMode="auto">
          <a:xfrm>
            <a:off x="3505200" y="2362200"/>
            <a:ext cx="4267200" cy="401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lolos-bawah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Filter lolos-bawah(</a:t>
            </a:r>
            <a:r>
              <a:rPr lang="en-US" sz="2400" i="1" dirty="0"/>
              <a:t>low-pass filter</a:t>
            </a:r>
            <a:r>
              <a:rPr lang="en-US" sz="2400" dirty="0"/>
              <a:t>) adalah filter yang mempunyai sifat dapat meloloskan yang berfrekuensi rendah dan menghilangkan yang berfrekuensi tinggi. </a:t>
            </a:r>
          </a:p>
          <a:p>
            <a:r>
              <a:rPr lang="en-US" sz="2400" dirty="0"/>
              <a:t>Efek filter ini membuat perubahan aras keabuan menjadi lebih lembut. Filter ini berguna untuk menghaluskan derau atau untuk kepentingan interpolasi tepi objek dalam citra.</a:t>
            </a:r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16398" t="32292" r="54905" b="35416"/>
          <a:stretch>
            <a:fillRect/>
          </a:stretch>
        </p:blipFill>
        <p:spPr bwMode="auto">
          <a:xfrm>
            <a:off x="2438400" y="3962400"/>
            <a:ext cx="3733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60907" t="23958" r="11567" b="17708"/>
          <a:stretch>
            <a:fillRect/>
          </a:stretch>
        </p:blipFill>
        <p:spPr bwMode="auto">
          <a:xfrm>
            <a:off x="2286000" y="1603443"/>
            <a:ext cx="3962400" cy="472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13470" t="50000" r="55490" b="17708"/>
          <a:stretch>
            <a:fillRect/>
          </a:stretch>
        </p:blipFill>
        <p:spPr bwMode="auto">
          <a:xfrm>
            <a:off x="1219200" y="1828800"/>
            <a:ext cx="638359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 [G] = tapis(berkas, H)</a:t>
            </a:r>
          </a:p>
          <a:p>
            <a:endParaRPr lang="en-US" dirty="0"/>
          </a:p>
          <a:p>
            <a:r>
              <a:rPr lang="en-US" dirty="0"/>
              <a:t>F = imread(berkas);</a:t>
            </a:r>
          </a:p>
          <a:p>
            <a:r>
              <a:rPr lang="en-US" dirty="0"/>
              <a:t>K = konvolusi(F, H);</a:t>
            </a:r>
          </a:p>
          <a:p>
            <a:r>
              <a:rPr lang="en-US" dirty="0"/>
              <a:t>G = uint8(K);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r>
              <a:rPr lang="en-US" dirty="0"/>
              <a:t>figure(1); imshow(F);</a:t>
            </a:r>
          </a:p>
          <a:p>
            <a:r>
              <a:rPr lang="en-US" dirty="0"/>
              <a:t>figure(2); imshow(G);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14641" t="40625" r="54905" b="10417"/>
          <a:stretch>
            <a:fillRect/>
          </a:stretch>
        </p:blipFill>
        <p:spPr bwMode="auto">
          <a:xfrm>
            <a:off x="2819400" y="18288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lolos-tinggi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lolos-tinggi adalah filter yang ditujukan untuk melewatkan frekuensi tinggi dan menghalangi yang berfrekuensi rendah. Hal ini biasa dipakai untuk mendapatkan tepi objek dalam citra atau menajamkan citra.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57394" t="37500" r="10981" b="40625"/>
          <a:stretch>
            <a:fillRect/>
          </a:stretch>
        </p:blipFill>
        <p:spPr bwMode="auto">
          <a:xfrm>
            <a:off x="1600200" y="4191000"/>
            <a:ext cx="64008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Filter lolos-tinggi mempunyai sifat yaitu jumlah seluruh koefisien adalah nol.Selain itu terdapat sifat sebagai berikut (Efford, 2000).</a:t>
            </a:r>
          </a:p>
          <a:p>
            <a:pPr lvl="0"/>
            <a:r>
              <a:rPr lang="en-US" dirty="0"/>
              <a:t>Apabila dikenakan pada area dengan perubahan aras keabuan yang lambat (frekuensi rendah),hasil berupa nol atau nilai yang sangat kecil.</a:t>
            </a:r>
          </a:p>
          <a:p>
            <a:pPr lvl="0"/>
            <a:r>
              <a:rPr lang="en-US" dirty="0"/>
              <a:t>Apabila dikenakan pada area yang perubahan aras keabuannya cepat (frekuensi tinggi), hasil konvolusi bernilai sangat besar.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67936" t="52083" r="20937" b="31250"/>
          <a:stretch>
            <a:fillRect/>
          </a:stretch>
        </p:blipFill>
        <p:spPr bwMode="auto">
          <a:xfrm>
            <a:off x="228600" y="2895600"/>
            <a:ext cx="253365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 l="14861" t="45833" r="54686" b="16667"/>
          <a:stretch>
            <a:fillRect/>
          </a:stretch>
        </p:blipFill>
        <p:spPr bwMode="auto">
          <a:xfrm>
            <a:off x="3124200" y="1600200"/>
            <a:ext cx="583353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60907" t="32292" r="13324" b="20833"/>
          <a:stretch>
            <a:fillRect/>
          </a:stretch>
        </p:blipFill>
        <p:spPr bwMode="auto">
          <a:xfrm>
            <a:off x="2438400" y="1447800"/>
            <a:ext cx="469392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Pengertian Konvolusi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Konvolusi 2D didefinisikan sebagai proses untuk memperoleh suatu piksel didasarkan pada nilai piksel itu sendiri dan tetangganya, dengan melibatkan suatu matriks yang disebut kernel yang merepresentasikan pembobotan.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697" t="35417" r="27965" b="25000"/>
          <a:stretch>
            <a:fillRect/>
          </a:stretch>
        </p:blipFill>
        <p:spPr bwMode="auto">
          <a:xfrm>
            <a:off x="1066800" y="3200400"/>
            <a:ext cx="5638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Boost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“high boost” (Efford, 2000) dapat digunakan untuk menajamkan citra melalui konvolusi. Kernel yang dapat dipakai adalah kernel filter lolos-tinggi dengan nilai di pusat diisi dengan nilai yang lebih besar daripada nilai pada posisi tersebut untuk filter lolos-tinggi.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60908" t="35417" r="23865" b="41666"/>
          <a:stretch>
            <a:fillRect/>
          </a:stretch>
        </p:blipFill>
        <p:spPr bwMode="auto">
          <a:xfrm>
            <a:off x="2819400" y="4572000"/>
            <a:ext cx="2286000" cy="193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15813" t="25000" r="56662" b="27083"/>
          <a:stretch>
            <a:fillRect/>
          </a:stretch>
        </p:blipFill>
        <p:spPr bwMode="auto">
          <a:xfrm>
            <a:off x="2133600" y="762000"/>
            <a:ext cx="53721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Efek Emboss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60322" t="55208" r="11567" b="17708"/>
          <a:stretch>
            <a:fillRect/>
          </a:stretch>
        </p:blipFill>
        <p:spPr bwMode="auto">
          <a:xfrm>
            <a:off x="2362200" y="1752600"/>
            <a:ext cx="450166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 l="21303" t="40625" r="62884" b="35417"/>
          <a:stretch>
            <a:fillRect/>
          </a:stretch>
        </p:blipFill>
        <p:spPr bwMode="auto">
          <a:xfrm>
            <a:off x="3505200" y="4343400"/>
            <a:ext cx="232575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59736" t="25000" r="13324" b="11458"/>
          <a:stretch>
            <a:fillRect/>
          </a:stretch>
        </p:blipFill>
        <p:spPr bwMode="auto">
          <a:xfrm>
            <a:off x="2438400" y="457200"/>
            <a:ext cx="4267200" cy="5658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emboss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Rahasia pembuatan </a:t>
            </a:r>
            <a:r>
              <a:rPr lang="en-US" i="1" dirty="0"/>
              <a:t>emboss</a:t>
            </a:r>
            <a:r>
              <a:rPr lang="en-US" dirty="0"/>
              <a:t> terletak pada kernel konvolusi dengan sifat seperti berikut (Oliver, dkk., 1993).</a:t>
            </a:r>
          </a:p>
          <a:p>
            <a:pPr lvl="0"/>
            <a:r>
              <a:rPr lang="en-US" dirty="0"/>
              <a:t>Tinggi dan lebar kernel gasal.</a:t>
            </a:r>
          </a:p>
          <a:p>
            <a:pPr lvl="0"/>
            <a:r>
              <a:rPr lang="en-US" dirty="0"/>
              <a:t>Bobot dalam kernel bersifat tidak simetris terhadap piksel pusat.</a:t>
            </a:r>
          </a:p>
          <a:p>
            <a:pPr lvl="0"/>
            <a:r>
              <a:rPr lang="en-US" dirty="0"/>
              <a:t>Bobot pusat kernel bernilai nol.</a:t>
            </a:r>
          </a:p>
          <a:p>
            <a:pPr lvl="0"/>
            <a:r>
              <a:rPr lang="en-US" dirty="0"/>
              <a:t>Jumlah keseluruhan bobot bernilai nol.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8067" t="31250" r="32065" b="18750"/>
          <a:stretch>
            <a:fillRect/>
          </a:stretch>
        </p:blipFill>
        <p:spPr bwMode="auto">
          <a:xfrm>
            <a:off x="2362200" y="1676400"/>
            <a:ext cx="299561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6799" y="4572000"/>
            <a:ext cx="6250983" cy="83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62200"/>
            <a:ext cx="50387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50938" indent="-1150938">
              <a:buNone/>
            </a:pPr>
            <a:r>
              <a:rPr lang="en-US" dirty="0"/>
              <a:t>g(x, y) = -1 x 62 + 0 x 60 + 1 x 60 + -2 x 60 + 0 x 68 + 2 x 78 + -1 x 55 + 0 x 50 + 1 x 65</a:t>
            </a:r>
          </a:p>
          <a:p>
            <a:pPr marL="914400" indent="-914400">
              <a:buNone/>
            </a:pPr>
            <a:r>
              <a:rPr lang="en-US" dirty="0"/>
              <a:t>	= -62 + 0 + 60 – 120 + 0 + 152 – 55 + 0 + 65</a:t>
            </a:r>
          </a:p>
          <a:p>
            <a:pPr>
              <a:buNone/>
            </a:pPr>
            <a:r>
              <a:rPr lang="en-US" dirty="0"/>
              <a:t>	        = 40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20002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752600"/>
            <a:ext cx="20574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400"/>
          </a:xfrm>
        </p:spPr>
        <p:txBody>
          <a:bodyPr>
            <a:noAutofit/>
          </a:bodyPr>
          <a:lstStyle/>
          <a:p>
            <a:r>
              <a:rPr lang="id-ID" sz="1400" dirty="0"/>
              <a:t>function [G] = konvolusi(F, H)</a:t>
            </a:r>
            <a:endParaRPr lang="en-US" sz="1400" dirty="0"/>
          </a:p>
          <a:p>
            <a:pPr>
              <a:buNone/>
            </a:pPr>
            <a:r>
              <a:rPr lang="id-ID" sz="1400" dirty="0"/>
              <a:t> </a:t>
            </a:r>
            <a:endParaRPr lang="en-US" sz="1400" dirty="0"/>
          </a:p>
          <a:p>
            <a:r>
              <a:rPr lang="id-ID" sz="1400" dirty="0"/>
              <a:t>[tinggi_f, lebar_f] = size(F);</a:t>
            </a:r>
            <a:endParaRPr lang="en-US" sz="1400" dirty="0"/>
          </a:p>
          <a:p>
            <a:r>
              <a:rPr lang="id-ID" sz="1400" dirty="0"/>
              <a:t>[tinggi_h, lebar_h] = size(H);</a:t>
            </a:r>
            <a:endParaRPr lang="en-US" sz="1400" dirty="0"/>
          </a:p>
          <a:p>
            <a:r>
              <a:rPr lang="id-ID" sz="1400" dirty="0"/>
              <a:t> </a:t>
            </a:r>
            <a:endParaRPr lang="en-US" sz="1400" dirty="0"/>
          </a:p>
          <a:p>
            <a:r>
              <a:rPr lang="id-ID" sz="1400" dirty="0"/>
              <a:t>m2 = floor(tinggi_h/2);</a:t>
            </a:r>
            <a:endParaRPr lang="en-US" sz="1400" dirty="0"/>
          </a:p>
          <a:p>
            <a:r>
              <a:rPr lang="id-ID" sz="1400" dirty="0"/>
              <a:t>n2 = floor(lebar_h/2);</a:t>
            </a:r>
            <a:endParaRPr lang="en-US" sz="1400" dirty="0"/>
          </a:p>
          <a:p>
            <a:pPr>
              <a:buNone/>
            </a:pPr>
            <a:endParaRPr lang="en-US" sz="1400" dirty="0"/>
          </a:p>
          <a:p>
            <a:r>
              <a:rPr lang="id-ID" sz="1400" dirty="0"/>
              <a:t>F2=double(F);</a:t>
            </a:r>
            <a:endParaRPr lang="en-US" sz="1400" dirty="0"/>
          </a:p>
          <a:p>
            <a:r>
              <a:rPr lang="id-ID" sz="1400" dirty="0"/>
              <a:t>for y=m2+1 : tinggi_f-m2</a:t>
            </a:r>
            <a:endParaRPr lang="en-US" sz="1400" dirty="0"/>
          </a:p>
          <a:p>
            <a:r>
              <a:rPr lang="id-ID" sz="1400" dirty="0"/>
              <a:t>    for x=n2+1 : lebar_f-n2</a:t>
            </a:r>
            <a:endParaRPr lang="en-US" sz="1400" dirty="0"/>
          </a:p>
          <a:p>
            <a:r>
              <a:rPr lang="id-ID" sz="1400" dirty="0"/>
              <a:t>        % Pelaksanaan konvolusi F(baris, kolom)</a:t>
            </a:r>
            <a:endParaRPr lang="en-US" sz="1400" dirty="0"/>
          </a:p>
          <a:p>
            <a:r>
              <a:rPr lang="id-ID" sz="1400" dirty="0"/>
              <a:t>        jum = 0;</a:t>
            </a:r>
            <a:endParaRPr lang="en-US" sz="1400" dirty="0"/>
          </a:p>
          <a:p>
            <a:r>
              <a:rPr lang="id-ID" sz="1400" dirty="0"/>
              <a:t>        for p=-m2 : m2</a:t>
            </a:r>
            <a:endParaRPr lang="en-US" sz="1400" dirty="0"/>
          </a:p>
          <a:p>
            <a:r>
              <a:rPr lang="id-ID" sz="1400" dirty="0"/>
              <a:t>            for q=-n2 : n2</a:t>
            </a:r>
            <a:endParaRPr lang="en-US" sz="1400" dirty="0"/>
          </a:p>
          <a:p>
            <a:r>
              <a:rPr lang="id-ID" sz="1400" dirty="0"/>
              <a:t>                jum = jum + H(p+m2+1,q+n2+1) * ...</a:t>
            </a:r>
            <a:endParaRPr lang="en-US" sz="1400" dirty="0"/>
          </a:p>
          <a:p>
            <a:r>
              <a:rPr lang="id-ID" sz="1400" dirty="0"/>
              <a:t>                      F2(y-p, x-q);</a:t>
            </a:r>
            <a:endParaRPr lang="en-US" sz="1400" dirty="0"/>
          </a:p>
          <a:p>
            <a:r>
              <a:rPr lang="id-ID" sz="1400" dirty="0"/>
              <a:t>            end</a:t>
            </a:r>
            <a:endParaRPr lang="en-US" sz="1400" dirty="0"/>
          </a:p>
          <a:p>
            <a:r>
              <a:rPr lang="id-ID" sz="1400" dirty="0"/>
              <a:t>        end</a:t>
            </a:r>
            <a:endParaRPr lang="en-US" sz="1400" dirty="0"/>
          </a:p>
          <a:p>
            <a:pPr>
              <a:buNone/>
            </a:pPr>
            <a:endParaRPr lang="en-US" sz="1400" dirty="0"/>
          </a:p>
          <a:p>
            <a:r>
              <a:rPr lang="id-ID" sz="1400" dirty="0"/>
              <a:t>        G(y-m2, x-n2) = jum;</a:t>
            </a:r>
            <a:endParaRPr lang="en-US" sz="1400" dirty="0"/>
          </a:p>
          <a:p>
            <a:r>
              <a:rPr lang="id-ID" sz="1400" dirty="0"/>
              <a:t>    end</a:t>
            </a:r>
            <a:endParaRPr lang="en-US" sz="1400" dirty="0"/>
          </a:p>
          <a:p>
            <a:r>
              <a:rPr lang="id-ID" sz="1400" dirty="0"/>
              <a:t>end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8741" t="35417" r="57833" b="11458"/>
          <a:stretch>
            <a:fillRect/>
          </a:stretch>
        </p:blipFill>
        <p:spPr bwMode="auto">
          <a:xfrm>
            <a:off x="2514600" y="1066799"/>
            <a:ext cx="3886200" cy="495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59151" t="27083" r="12738" b="32292"/>
          <a:stretch>
            <a:fillRect/>
          </a:stretch>
        </p:blipFill>
        <p:spPr bwMode="auto">
          <a:xfrm>
            <a:off x="2438400" y="1752600"/>
            <a:ext cx="51816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Masalah Konvolusi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Problem konvolusi pada piksel yang tidak mempunyai tetangga lengkap dibahas pada beberapa literatur (Efford, 2000 dan Heijden, 2007; Burger dan Burge, 2008).Untuk mengatasi keadaan seperti itu, terdapat beberapa solusi.</a:t>
            </a:r>
          </a:p>
          <a:p>
            <a:pPr lvl="0"/>
            <a:r>
              <a:rPr lang="en-US" sz="1600" b="1" dirty="0"/>
              <a:t>Abaikan piksel pada bagian tepi.</a:t>
            </a:r>
            <a:endParaRPr lang="en-US" sz="1600" dirty="0"/>
          </a:p>
          <a:p>
            <a:pPr lvl="0"/>
            <a:r>
              <a:rPr lang="en-US" sz="1600" b="1" dirty="0"/>
              <a:t>Buat baris tambahan pada bagian tepi.</a:t>
            </a:r>
            <a:endParaRPr lang="en-US" sz="1600" dirty="0"/>
          </a:p>
          <a:p>
            <a:pPr lvl="0"/>
            <a:r>
              <a:rPr lang="en-US" sz="1600" b="1" dirty="0"/>
              <a:t>Ambil bagian yang tidak punya pasangan dengan bagian lain dari citra.</a:t>
            </a:r>
            <a:endParaRPr lang="en-US" sz="1600" dirty="0"/>
          </a:p>
          <a:p>
            <a:pPr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 l="53514" t="28125" r="9004" b="13542"/>
          <a:stretch>
            <a:fillRect/>
          </a:stretch>
        </p:blipFill>
        <p:spPr bwMode="auto">
          <a:xfrm>
            <a:off x="2743200" y="34290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639</Words>
  <Application>Microsoft Office PowerPoint</Application>
  <PresentationFormat>On-screen Show (4:3)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Konvolusi</vt:lpstr>
      <vt:lpstr>Pengertian Konvolusi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Masalah</vt:lpstr>
      <vt:lpstr>Masalah Konvolusi</vt:lpstr>
      <vt:lpstr>Frekuensi </vt:lpstr>
      <vt:lpstr>Filter lolos-bawah</vt:lpstr>
      <vt:lpstr>PowerPoint Presentation</vt:lpstr>
      <vt:lpstr>Hasil</vt:lpstr>
      <vt:lpstr>PowerPoint Presentation</vt:lpstr>
      <vt:lpstr>Hasil</vt:lpstr>
      <vt:lpstr>Filter lolos-tinggi</vt:lpstr>
      <vt:lpstr>PowerPoint Presentation</vt:lpstr>
      <vt:lpstr>PowerPoint Presentation</vt:lpstr>
      <vt:lpstr>PowerPoint Presentation</vt:lpstr>
      <vt:lpstr>High Boost</vt:lpstr>
      <vt:lpstr>PowerPoint Presentation</vt:lpstr>
      <vt:lpstr>Efek Emboss</vt:lpstr>
      <vt:lpstr>PowerPoint Presentation</vt:lpstr>
      <vt:lpstr>emboss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Konvolusi</dc:title>
  <dc:creator>Acer</dc:creator>
  <cp:lastModifiedBy>Yuslena</cp:lastModifiedBy>
  <cp:revision>20</cp:revision>
  <dcterms:created xsi:type="dcterms:W3CDTF">2014-11-26T00:54:28Z</dcterms:created>
  <dcterms:modified xsi:type="dcterms:W3CDTF">2021-09-13T01:24:26Z</dcterms:modified>
</cp:coreProperties>
</file>